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7/21/2019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7/21/2019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7BD48-1101-4202-B4E5-B9F029452852}"/>
              </a:ext>
            </a:extLst>
          </p:cNvPr>
          <p:cNvSpPr>
            <a:spLocks noGrp="1"/>
          </p:cNvSpPr>
          <p:nvPr>
            <p:ph type="ctrTitle"/>
          </p:nvPr>
        </p:nvSpPr>
        <p:spPr>
          <a:xfrm>
            <a:off x="1807784" y="785365"/>
            <a:ext cx="9857064" cy="2541431"/>
          </a:xfrm>
        </p:spPr>
        <p:txBody>
          <a:bodyPr>
            <a:normAutofit/>
          </a:bodyPr>
          <a:lstStyle/>
          <a:p>
            <a:r>
              <a:rPr lang="en-US" sz="6000" dirty="0"/>
              <a:t>The Two pizza team rule</a:t>
            </a:r>
          </a:p>
        </p:txBody>
      </p:sp>
      <p:sp>
        <p:nvSpPr>
          <p:cNvPr id="3" name="Subtitle 2">
            <a:extLst>
              <a:ext uri="{FF2B5EF4-FFF2-40B4-BE49-F238E27FC236}">
                <a16:creationId xmlns:a16="http://schemas.microsoft.com/office/drawing/2014/main" id="{95F4B577-A5CC-4C1C-A23D-8DB5CA5B25A9}"/>
              </a:ext>
            </a:extLst>
          </p:cNvPr>
          <p:cNvSpPr>
            <a:spLocks noGrp="1"/>
          </p:cNvSpPr>
          <p:nvPr>
            <p:ph type="subTitle" idx="1"/>
          </p:nvPr>
        </p:nvSpPr>
        <p:spPr>
          <a:xfrm>
            <a:off x="2417780" y="3531204"/>
            <a:ext cx="8637072" cy="1795805"/>
          </a:xfrm>
        </p:spPr>
        <p:txBody>
          <a:bodyPr>
            <a:normAutofit/>
          </a:bodyPr>
          <a:lstStyle/>
          <a:p>
            <a:r>
              <a:rPr lang="en-US" dirty="0"/>
              <a:t>By: William Thomason</a:t>
            </a:r>
          </a:p>
          <a:p>
            <a:r>
              <a:rPr lang="en-US" dirty="0"/>
              <a:t>Web-430</a:t>
            </a:r>
          </a:p>
          <a:p>
            <a:r>
              <a:rPr lang="en-US" dirty="0"/>
              <a:t>Presentation 2.2</a:t>
            </a:r>
          </a:p>
        </p:txBody>
      </p:sp>
    </p:spTree>
    <p:extLst>
      <p:ext uri="{BB962C8B-B14F-4D97-AF65-F5344CB8AC3E}">
        <p14:creationId xmlns:p14="http://schemas.microsoft.com/office/powerpoint/2010/main" val="2217391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B38A2-BE91-4B8F-A4AF-11FBA79B7F76}"/>
              </a:ext>
            </a:extLst>
          </p:cNvPr>
          <p:cNvSpPr>
            <a:spLocks noGrp="1"/>
          </p:cNvSpPr>
          <p:nvPr>
            <p:ph type="title"/>
          </p:nvPr>
        </p:nvSpPr>
        <p:spPr/>
        <p:txBody>
          <a:bodyPr/>
          <a:lstStyle/>
          <a:p>
            <a:r>
              <a:rPr lang="en-US" dirty="0"/>
              <a:t>Thank you for joining!</a:t>
            </a:r>
          </a:p>
        </p:txBody>
      </p:sp>
      <p:sp>
        <p:nvSpPr>
          <p:cNvPr id="3" name="Text Placeholder 2">
            <a:extLst>
              <a:ext uri="{FF2B5EF4-FFF2-40B4-BE49-F238E27FC236}">
                <a16:creationId xmlns:a16="http://schemas.microsoft.com/office/drawing/2014/main" id="{4642651D-7820-4BF5-99E6-AA02F8B267BC}"/>
              </a:ext>
            </a:extLst>
          </p:cNvPr>
          <p:cNvSpPr>
            <a:spLocks noGrp="1"/>
          </p:cNvSpPr>
          <p:nvPr>
            <p:ph type="body" idx="1"/>
          </p:nvPr>
        </p:nvSpPr>
        <p:spPr/>
        <p:txBody>
          <a:bodyPr/>
          <a:lstStyle/>
          <a:p>
            <a:r>
              <a:rPr lang="en-US" dirty="0"/>
              <a:t>William@williamthomason.info</a:t>
            </a:r>
          </a:p>
          <a:p>
            <a:r>
              <a:rPr lang="en-US" dirty="0"/>
              <a:t>https://github.com/wthomason</a:t>
            </a:r>
          </a:p>
        </p:txBody>
      </p:sp>
    </p:spTree>
    <p:extLst>
      <p:ext uri="{BB962C8B-B14F-4D97-AF65-F5344CB8AC3E}">
        <p14:creationId xmlns:p14="http://schemas.microsoft.com/office/powerpoint/2010/main" val="915105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7F205-909C-47EF-BA83-274F62B1FDB9}"/>
              </a:ext>
            </a:extLst>
          </p:cNvPr>
          <p:cNvSpPr>
            <a:spLocks noGrp="1"/>
          </p:cNvSpPr>
          <p:nvPr>
            <p:ph type="title"/>
          </p:nvPr>
        </p:nvSpPr>
        <p:spPr/>
        <p:txBody>
          <a:bodyPr/>
          <a:lstStyle/>
          <a:p>
            <a:r>
              <a:rPr lang="en-US" dirty="0"/>
              <a:t>Where it all started</a:t>
            </a:r>
          </a:p>
        </p:txBody>
      </p:sp>
      <p:sp>
        <p:nvSpPr>
          <p:cNvPr id="3" name="Content Placeholder 2">
            <a:extLst>
              <a:ext uri="{FF2B5EF4-FFF2-40B4-BE49-F238E27FC236}">
                <a16:creationId xmlns:a16="http://schemas.microsoft.com/office/drawing/2014/main" id="{E585E2AD-083F-41F8-B9CF-1591507FE89F}"/>
              </a:ext>
            </a:extLst>
          </p:cNvPr>
          <p:cNvSpPr>
            <a:spLocks noGrp="1"/>
          </p:cNvSpPr>
          <p:nvPr>
            <p:ph idx="1"/>
          </p:nvPr>
        </p:nvSpPr>
        <p:spPr>
          <a:xfrm>
            <a:off x="1451580" y="2015732"/>
            <a:ext cx="7496478" cy="3450613"/>
          </a:xfrm>
        </p:spPr>
        <p:txBody>
          <a:bodyPr>
            <a:normAutofit fontScale="85000" lnSpcReduction="10000"/>
          </a:bodyPr>
          <a:lstStyle/>
          <a:p>
            <a:pPr fontAlgn="base"/>
            <a:r>
              <a:rPr lang="en-US" dirty="0"/>
              <a:t>Bigger doesn’t mean better when it comes to work. Jeff Bezos, the CEO of Amazon famously coined this with the 2 Pizza rule</a:t>
            </a:r>
          </a:p>
          <a:p>
            <a:pPr fontAlgn="base"/>
            <a:r>
              <a:rPr lang="en-US" dirty="0"/>
              <a:t>According to Bezos, the ideal is the “two pizza team:” </a:t>
            </a:r>
            <a:r>
              <a:rPr lang="en-US" b="1" dirty="0"/>
              <a:t>if a team couldn’t be fed with two pizzas, it was too big.</a:t>
            </a:r>
            <a:endParaRPr lang="en-US" dirty="0"/>
          </a:p>
          <a:p>
            <a:pPr fontAlgn="base"/>
            <a:r>
              <a:rPr lang="en-US" dirty="0"/>
              <a:t>Working with a small, scrappy startup team, I often find myself wishing for more brains on deck to work on cool projects, build more shiny features, and talk with our customers. It’s just natural to believe that larger teams means you’ll get more awesome stuff done, and so much more swiftly — which is why I was taken aback when I learned that</a:t>
            </a:r>
            <a:r>
              <a:rPr lang="en-US" b="1" dirty="0"/>
              <a:t> throwing more people at a problem is one of the most common productivity traps that you can fall into</a:t>
            </a:r>
            <a:r>
              <a:rPr lang="en-US" dirty="0"/>
              <a:t>.</a:t>
            </a:r>
          </a:p>
          <a:p>
            <a:endParaRPr lang="en-US" dirty="0"/>
          </a:p>
        </p:txBody>
      </p:sp>
      <p:pic>
        <p:nvPicPr>
          <p:cNvPr id="1026" name="Picture 2" descr="http://blog.idonethis.com/wp-content/uploads/2018/11/bezos-final-0404.jpg">
            <a:extLst>
              <a:ext uri="{FF2B5EF4-FFF2-40B4-BE49-F238E27FC236}">
                <a16:creationId xmlns:a16="http://schemas.microsoft.com/office/drawing/2014/main" id="{AB4A9639-20D1-4C06-B6F7-39CF78CC8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1505" y="1658763"/>
            <a:ext cx="3102752" cy="4394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4170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5F5E2-6BB1-4BAA-9DAA-7A831D641F57}"/>
              </a:ext>
            </a:extLst>
          </p:cNvPr>
          <p:cNvSpPr>
            <a:spLocks noGrp="1"/>
          </p:cNvSpPr>
          <p:nvPr>
            <p:ph type="title"/>
          </p:nvPr>
        </p:nvSpPr>
        <p:spPr/>
        <p:txBody>
          <a:bodyPr/>
          <a:lstStyle/>
          <a:p>
            <a:r>
              <a:rPr lang="en-US" dirty="0"/>
              <a:t>Where it all started</a:t>
            </a:r>
          </a:p>
        </p:txBody>
      </p:sp>
      <p:sp>
        <p:nvSpPr>
          <p:cNvPr id="3" name="Content Placeholder 2">
            <a:extLst>
              <a:ext uri="{FF2B5EF4-FFF2-40B4-BE49-F238E27FC236}">
                <a16:creationId xmlns:a16="http://schemas.microsoft.com/office/drawing/2014/main" id="{8EAF75D2-5FD4-4E52-8D9A-BD82F69C03CB}"/>
              </a:ext>
            </a:extLst>
          </p:cNvPr>
          <p:cNvSpPr>
            <a:spLocks noGrp="1"/>
          </p:cNvSpPr>
          <p:nvPr>
            <p:ph idx="1"/>
          </p:nvPr>
        </p:nvSpPr>
        <p:spPr/>
        <p:txBody>
          <a:bodyPr>
            <a:normAutofit fontScale="92500" lnSpcReduction="20000"/>
          </a:bodyPr>
          <a:lstStyle/>
          <a:p>
            <a:r>
              <a:rPr lang="en-US" dirty="0"/>
              <a:t>In fact, the conventional wisdom that two heads are better than one — or the more brains you have on a problem the better — </a:t>
            </a:r>
            <a:r>
              <a:rPr lang="en-US" b="1" i="1" dirty="0"/>
              <a:t>is completely wrong</a:t>
            </a:r>
            <a:r>
              <a:rPr lang="en-US" dirty="0"/>
              <a:t>.  People in smaller teams are far more personally productive.</a:t>
            </a:r>
          </a:p>
          <a:p>
            <a:pPr fontAlgn="base"/>
            <a:r>
              <a:rPr lang="en-US" dirty="0"/>
              <a:t>As group size rises, all sorts of issues spring up. </a:t>
            </a:r>
            <a:r>
              <a:rPr lang="en-US" b="1" dirty="0"/>
              <a:t>Individual performance levels diminish,</a:t>
            </a:r>
            <a:r>
              <a:rPr lang="en-US" dirty="0"/>
              <a:t> and people start to grow less engaged. So while larger teams may be getting more done altogether, it’s happening at a rate lower than the sum of individual efforts.</a:t>
            </a:r>
          </a:p>
          <a:p>
            <a:pPr fontAlgn="base"/>
            <a:r>
              <a:rPr lang="en-US" b="1" dirty="0"/>
              <a:t>More people means more of everything</a:t>
            </a:r>
            <a:r>
              <a:rPr lang="en-US" dirty="0"/>
              <a:t> — better to great, and more bad and ugly — in rallying a group of human beings to get something done. Even if more people provide a greater pool of resources, they also require greater amounts of coordination and management, to the point where size becomes an impediment.</a:t>
            </a:r>
          </a:p>
          <a:p>
            <a:endParaRPr lang="en-US" dirty="0"/>
          </a:p>
        </p:txBody>
      </p:sp>
    </p:spTree>
    <p:extLst>
      <p:ext uri="{BB962C8B-B14F-4D97-AF65-F5344CB8AC3E}">
        <p14:creationId xmlns:p14="http://schemas.microsoft.com/office/powerpoint/2010/main" val="2768498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9E1E-4ACC-4139-B1C3-0637FB0901FB}"/>
              </a:ext>
            </a:extLst>
          </p:cNvPr>
          <p:cNvSpPr>
            <a:spLocks noGrp="1"/>
          </p:cNvSpPr>
          <p:nvPr>
            <p:ph type="title"/>
          </p:nvPr>
        </p:nvSpPr>
        <p:spPr/>
        <p:txBody>
          <a:bodyPr>
            <a:normAutofit fontScale="90000"/>
          </a:bodyPr>
          <a:lstStyle/>
          <a:p>
            <a:r>
              <a:rPr lang="en-US" b="1" dirty="0"/>
              <a:t>Communication Becomes a Nightmare as Teams Expand</a:t>
            </a:r>
            <a:br>
              <a:rPr lang="en-US" b="1" dirty="0"/>
            </a:br>
            <a:endParaRPr lang="en-US" dirty="0"/>
          </a:p>
        </p:txBody>
      </p:sp>
      <p:pic>
        <p:nvPicPr>
          <p:cNvPr id="2050" name="Picture 2" descr="http://blog.idonethis.com/wp-content/uploads/2018/11/Screen-Shot-2018-11-20-at-4.04.20-PM.png">
            <a:extLst>
              <a:ext uri="{FF2B5EF4-FFF2-40B4-BE49-F238E27FC236}">
                <a16:creationId xmlns:a16="http://schemas.microsoft.com/office/drawing/2014/main" id="{A6A1851A-84AD-4B20-BEA7-DDD2C8486EA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97255" y="2297373"/>
            <a:ext cx="5248565" cy="226325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EB6B68F-A043-46DF-AD53-B8A064F0A008}"/>
              </a:ext>
            </a:extLst>
          </p:cNvPr>
          <p:cNvSpPr txBox="1"/>
          <p:nvPr/>
        </p:nvSpPr>
        <p:spPr>
          <a:xfrm>
            <a:off x="1259633" y="2118049"/>
            <a:ext cx="5248565" cy="2031325"/>
          </a:xfrm>
          <a:prstGeom prst="rect">
            <a:avLst/>
          </a:prstGeom>
          <a:noFill/>
        </p:spPr>
        <p:txBody>
          <a:bodyPr wrap="square" rtlCol="0">
            <a:spAutoFit/>
          </a:bodyPr>
          <a:lstStyle/>
          <a:p>
            <a:pPr marL="285750" indent="-285750">
              <a:buClr>
                <a:srgbClr val="FF0000"/>
              </a:buClr>
              <a:buFont typeface="Arial" panose="020B0604020202020204" pitchFamily="34" charset="0"/>
              <a:buChar char="•"/>
            </a:pPr>
            <a:r>
              <a:rPr lang="en-US" dirty="0"/>
              <a:t>The issue with quickly growing teams isn’t quite the team size itself. As organizational psychologist and expert on team dynamics J. Richard Hackman pointed out, it’s the </a:t>
            </a:r>
            <a:r>
              <a:rPr lang="en-US" b="1" dirty="0"/>
              <a:t>number of links between people</a:t>
            </a:r>
            <a:r>
              <a:rPr lang="en-US" dirty="0"/>
              <a:t> that begins to pose the problem. Look at the formula for determining the number of links between members in a group: </a:t>
            </a:r>
            <a:r>
              <a:rPr lang="en-US" b="1" dirty="0"/>
              <a:t>n(n-1)/2.</a:t>
            </a:r>
            <a:endParaRPr lang="en-US" dirty="0"/>
          </a:p>
        </p:txBody>
      </p:sp>
    </p:spTree>
    <p:extLst>
      <p:ext uri="{BB962C8B-B14F-4D97-AF65-F5344CB8AC3E}">
        <p14:creationId xmlns:p14="http://schemas.microsoft.com/office/powerpoint/2010/main" val="342763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9CE8E-57A4-48B7-8F28-2769FCB018E9}"/>
              </a:ext>
            </a:extLst>
          </p:cNvPr>
          <p:cNvSpPr>
            <a:spLocks noGrp="1"/>
          </p:cNvSpPr>
          <p:nvPr>
            <p:ph type="title"/>
          </p:nvPr>
        </p:nvSpPr>
        <p:spPr/>
        <p:txBody>
          <a:bodyPr/>
          <a:lstStyle/>
          <a:p>
            <a:r>
              <a:rPr lang="en-US" b="1" dirty="0"/>
              <a:t>Communication Becomes a Nightmare as Teams Expand</a:t>
            </a:r>
            <a:endParaRPr lang="en-US" dirty="0"/>
          </a:p>
        </p:txBody>
      </p:sp>
      <p:sp>
        <p:nvSpPr>
          <p:cNvPr id="3" name="Content Placeholder 2">
            <a:extLst>
              <a:ext uri="{FF2B5EF4-FFF2-40B4-BE49-F238E27FC236}">
                <a16:creationId xmlns:a16="http://schemas.microsoft.com/office/drawing/2014/main" id="{0A99511B-C4DE-4E84-9440-E9A1CECB1A46}"/>
              </a:ext>
            </a:extLst>
          </p:cNvPr>
          <p:cNvSpPr>
            <a:spLocks noGrp="1"/>
          </p:cNvSpPr>
          <p:nvPr>
            <p:ph idx="1"/>
          </p:nvPr>
        </p:nvSpPr>
        <p:spPr>
          <a:xfrm>
            <a:off x="1451580" y="2015732"/>
            <a:ext cx="5854289" cy="3450613"/>
          </a:xfrm>
        </p:spPr>
        <p:txBody>
          <a:bodyPr/>
          <a:lstStyle/>
          <a:p>
            <a:r>
              <a:rPr lang="en-US" dirty="0"/>
              <a:t>As group size increases, the links start to get unwieldy.</a:t>
            </a:r>
          </a:p>
          <a:p>
            <a:r>
              <a:rPr lang="en-US" dirty="0"/>
              <a:t>If you take a basic two-pizza team size of, say, six. That’s 15 links between everyone.</a:t>
            </a:r>
          </a:p>
          <a:p>
            <a:r>
              <a:rPr lang="en-US" dirty="0"/>
              <a:t>Double that group for a team of 12. That shoots up to 66 links.</a:t>
            </a:r>
          </a:p>
          <a:p>
            <a:r>
              <a:rPr lang="en-US" dirty="0"/>
              <a:t>A small business of 50 people has an incredible 1,225 links to manage.</a:t>
            </a:r>
          </a:p>
          <a:p>
            <a:endParaRPr lang="en-US" dirty="0"/>
          </a:p>
        </p:txBody>
      </p:sp>
      <p:pic>
        <p:nvPicPr>
          <p:cNvPr id="3074" name="Picture 2" descr="http://blog.idonethis.com/wp-content/uploads/2018/11/Untitled.png">
            <a:extLst>
              <a:ext uri="{FF2B5EF4-FFF2-40B4-BE49-F238E27FC236}">
                <a16:creationId xmlns:a16="http://schemas.microsoft.com/office/drawing/2014/main" id="{D9318CE6-9D26-451D-9604-A61577CC5B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2562" y="2323323"/>
            <a:ext cx="4754567" cy="2777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297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19E39-0EA5-4AE2-8BF7-2BF03533932F}"/>
              </a:ext>
            </a:extLst>
          </p:cNvPr>
          <p:cNvSpPr>
            <a:spLocks noGrp="1"/>
          </p:cNvSpPr>
          <p:nvPr>
            <p:ph type="title"/>
          </p:nvPr>
        </p:nvSpPr>
        <p:spPr/>
        <p:txBody>
          <a:bodyPr/>
          <a:lstStyle/>
          <a:p>
            <a:r>
              <a:rPr lang="en-US" b="1" dirty="0"/>
              <a:t>Communication Becomes a Nightmare as Teams Expand</a:t>
            </a:r>
            <a:endParaRPr lang="en-US" dirty="0"/>
          </a:p>
        </p:txBody>
      </p:sp>
      <p:sp>
        <p:nvSpPr>
          <p:cNvPr id="3" name="Content Placeholder 2">
            <a:extLst>
              <a:ext uri="{FF2B5EF4-FFF2-40B4-BE49-F238E27FC236}">
                <a16:creationId xmlns:a16="http://schemas.microsoft.com/office/drawing/2014/main" id="{B8F9D788-D4B3-4E3F-A9BB-A85D96754260}"/>
              </a:ext>
            </a:extLst>
          </p:cNvPr>
          <p:cNvSpPr>
            <a:spLocks noGrp="1"/>
          </p:cNvSpPr>
          <p:nvPr>
            <p:ph idx="1"/>
          </p:nvPr>
        </p:nvSpPr>
        <p:spPr/>
        <p:txBody>
          <a:bodyPr/>
          <a:lstStyle/>
          <a:p>
            <a:r>
              <a:rPr lang="en-US" dirty="0"/>
              <a:t>The cost of coordinating, communicating, and relating with each other snowballs to such a degree that it lowers individual and team productivity. Hackman explained, “The larger a group, the more process problems members encounter in carrying out their collective work …. Worse, the vulnerability of a group to such difficulties increases sharply as size increases.”</a:t>
            </a:r>
          </a:p>
          <a:p>
            <a:r>
              <a:rPr lang="en-US" dirty="0"/>
              <a:t>You want to be sure that your team is able to remain decentralized and move fast. Breaking into smaller pods as companies scale encourages greater autonomy and creativity.</a:t>
            </a:r>
          </a:p>
          <a:p>
            <a:endParaRPr lang="en-US" dirty="0"/>
          </a:p>
        </p:txBody>
      </p:sp>
    </p:spTree>
    <p:extLst>
      <p:ext uri="{BB962C8B-B14F-4D97-AF65-F5344CB8AC3E}">
        <p14:creationId xmlns:p14="http://schemas.microsoft.com/office/powerpoint/2010/main" val="646801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C872-1776-4F0E-A72F-74AC6A83482B}"/>
              </a:ext>
            </a:extLst>
          </p:cNvPr>
          <p:cNvSpPr>
            <a:spLocks noGrp="1"/>
          </p:cNvSpPr>
          <p:nvPr>
            <p:ph type="title"/>
          </p:nvPr>
        </p:nvSpPr>
        <p:spPr/>
        <p:txBody>
          <a:bodyPr>
            <a:normAutofit fontScale="90000"/>
          </a:bodyPr>
          <a:lstStyle/>
          <a:p>
            <a:r>
              <a:rPr lang="en-US" b="1" dirty="0"/>
              <a:t>Two-Pizza Teams Protect Against the Team Scaling Fallacy</a:t>
            </a:r>
            <a:br>
              <a:rPr lang="en-US" b="1" dirty="0"/>
            </a:br>
            <a:endParaRPr lang="en-US" dirty="0"/>
          </a:p>
        </p:txBody>
      </p:sp>
      <p:sp>
        <p:nvSpPr>
          <p:cNvPr id="3" name="Content Placeholder 2">
            <a:extLst>
              <a:ext uri="{FF2B5EF4-FFF2-40B4-BE49-F238E27FC236}">
                <a16:creationId xmlns:a16="http://schemas.microsoft.com/office/drawing/2014/main" id="{714AE966-FCB1-4024-9EAB-5A99A8607564}"/>
              </a:ext>
            </a:extLst>
          </p:cNvPr>
          <p:cNvSpPr>
            <a:spLocks noGrp="1"/>
          </p:cNvSpPr>
          <p:nvPr>
            <p:ph idx="1"/>
          </p:nvPr>
        </p:nvSpPr>
        <p:spPr/>
        <p:txBody>
          <a:bodyPr>
            <a:normAutofit lnSpcReduction="10000"/>
          </a:bodyPr>
          <a:lstStyle/>
          <a:p>
            <a:r>
              <a:rPr lang="en-US" dirty="0"/>
              <a:t>Many managers and leaders fall into the mental trap that adding more people to a team is always good — especially in times of expansion. People are your best assets, so adding more assets to a project should power up progress, right?</a:t>
            </a:r>
          </a:p>
          <a:p>
            <a:r>
              <a:rPr lang="en-US" dirty="0"/>
              <a:t>The fact is, larger team size makes people overconfident. People have a tendency “to increasingly underestimate task completion time as team size grows,” researchers Bradley </a:t>
            </a:r>
            <a:r>
              <a:rPr lang="en-US" dirty="0" err="1"/>
              <a:t>Staats</a:t>
            </a:r>
            <a:r>
              <a:rPr lang="en-US" dirty="0"/>
              <a:t>, Katherine Milkman, and Craig Fox explain. In one of their experiments, they discovered that when tasked to build the same Lego figure, two-person teams took 36 minutes while four-person teams took 52 minutes to finish — over 44% longer. Yet the larger teams were almost twice as overoptimistic about how long they’d take.</a:t>
            </a:r>
          </a:p>
          <a:p>
            <a:endParaRPr lang="en-US" dirty="0"/>
          </a:p>
        </p:txBody>
      </p:sp>
    </p:spTree>
    <p:extLst>
      <p:ext uri="{BB962C8B-B14F-4D97-AF65-F5344CB8AC3E}">
        <p14:creationId xmlns:p14="http://schemas.microsoft.com/office/powerpoint/2010/main" val="1777578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4C0B5-DB8A-400F-B5B6-C5F4C579F34C}"/>
              </a:ext>
            </a:extLst>
          </p:cNvPr>
          <p:cNvSpPr>
            <a:spLocks noGrp="1"/>
          </p:cNvSpPr>
          <p:nvPr>
            <p:ph type="title"/>
          </p:nvPr>
        </p:nvSpPr>
        <p:spPr/>
        <p:txBody>
          <a:bodyPr>
            <a:normAutofit fontScale="90000"/>
          </a:bodyPr>
          <a:lstStyle/>
          <a:p>
            <a:r>
              <a:rPr lang="en-US" b="1" dirty="0"/>
              <a:t>Two-Pizza Teams Protect Against the Team Scaling Fallacy</a:t>
            </a:r>
            <a:br>
              <a:rPr lang="en-US" b="1" dirty="0"/>
            </a:br>
            <a:endParaRPr lang="en-US" dirty="0"/>
          </a:p>
        </p:txBody>
      </p:sp>
      <p:sp>
        <p:nvSpPr>
          <p:cNvPr id="3" name="Content Placeholder 2">
            <a:extLst>
              <a:ext uri="{FF2B5EF4-FFF2-40B4-BE49-F238E27FC236}">
                <a16:creationId xmlns:a16="http://schemas.microsoft.com/office/drawing/2014/main" id="{4C3C95B6-ADE7-4DDD-8866-203A7F8891A4}"/>
              </a:ext>
            </a:extLst>
          </p:cNvPr>
          <p:cNvSpPr>
            <a:spLocks noGrp="1"/>
          </p:cNvSpPr>
          <p:nvPr>
            <p:ph idx="1"/>
          </p:nvPr>
        </p:nvSpPr>
        <p:spPr/>
        <p:txBody>
          <a:bodyPr/>
          <a:lstStyle/>
          <a:p>
            <a:r>
              <a:rPr lang="en-US" dirty="0"/>
              <a:t>When a project is running behind, you want to get something done faster, or there’s an ambitious milestone at stake, it seems reasonable to add on more people power. Sticking to a max number of a two-pizza team will balance a natural tendency to underestimate the costs and friction of dealing with those extra links.</a:t>
            </a:r>
          </a:p>
        </p:txBody>
      </p:sp>
    </p:spTree>
    <p:extLst>
      <p:ext uri="{BB962C8B-B14F-4D97-AF65-F5344CB8AC3E}">
        <p14:creationId xmlns:p14="http://schemas.microsoft.com/office/powerpoint/2010/main" val="3331152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A38C-A11B-4F79-9D86-57E19D4894E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BF19C7C1-270C-4EFC-9B06-94DF88657B07}"/>
              </a:ext>
            </a:extLst>
          </p:cNvPr>
          <p:cNvSpPr>
            <a:spLocks noGrp="1"/>
          </p:cNvSpPr>
          <p:nvPr>
            <p:ph idx="1"/>
          </p:nvPr>
        </p:nvSpPr>
        <p:spPr/>
        <p:txBody>
          <a:bodyPr/>
          <a:lstStyle/>
          <a:p>
            <a:r>
              <a:rPr lang="en-US" dirty="0"/>
              <a:t>Choi, J. (2016, March 22). Jeff Bezos' 2 Pizza Rule: Why Small Teams Work More Productively. Retrieved July 21, 2019, from https://buffer.com/resources/small-teams-why-startups-often-win-against-google-and-facebook-the-science-behind-why-smaller-teams-get-more-done</a:t>
            </a:r>
          </a:p>
          <a:p>
            <a:r>
              <a:rPr lang="en-US" dirty="0"/>
              <a:t>Choi, J. (2018, December 06). The Science Behind Why Jeff Bezos's Two-Pizza Team Rule Works. Retrieved July 21, 2019, from http://blog.idonethis.com/two-pizza-team/</a:t>
            </a:r>
          </a:p>
        </p:txBody>
      </p:sp>
    </p:spTree>
    <p:extLst>
      <p:ext uri="{BB962C8B-B14F-4D97-AF65-F5344CB8AC3E}">
        <p14:creationId xmlns:p14="http://schemas.microsoft.com/office/powerpoint/2010/main" val="377898429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18</TotalTime>
  <Words>433</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Gallery</vt:lpstr>
      <vt:lpstr>The Two pizza team rule</vt:lpstr>
      <vt:lpstr>Where it all started</vt:lpstr>
      <vt:lpstr>Where it all started</vt:lpstr>
      <vt:lpstr>Communication Becomes a Nightmare as Teams Expand </vt:lpstr>
      <vt:lpstr>Communication Becomes a Nightmare as Teams Expand</vt:lpstr>
      <vt:lpstr>Communication Becomes a Nightmare as Teams Expand</vt:lpstr>
      <vt:lpstr>Two-Pizza Teams Protect Against the Team Scaling Fallacy </vt:lpstr>
      <vt:lpstr>Two-Pizza Teams Protect Against the Team Scaling Fallacy </vt:lpstr>
      <vt:lpstr>References</vt:lpstr>
      <vt:lpstr>Thank you for joining!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Two pizza team rule</dc:title>
  <dc:creator>William Thomason</dc:creator>
  <cp:lastModifiedBy>William Thomason</cp:lastModifiedBy>
  <cp:revision>7</cp:revision>
  <dcterms:created xsi:type="dcterms:W3CDTF">2019-07-21T02:15:46Z</dcterms:created>
  <dcterms:modified xsi:type="dcterms:W3CDTF">2019-07-21T21:21:36Z</dcterms:modified>
</cp:coreProperties>
</file>

<file path=docProps/thumbnail.jpeg>
</file>